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6"/>
  </p:notesMasterIdLst>
  <p:sldIdLst>
    <p:sldId id="256" r:id="rId2"/>
    <p:sldId id="257" r:id="rId3"/>
    <p:sldId id="287" r:id="rId4"/>
    <p:sldId id="299" r:id="rId5"/>
    <p:sldId id="286" r:id="rId6"/>
    <p:sldId id="272" r:id="rId7"/>
    <p:sldId id="292" r:id="rId8"/>
    <p:sldId id="301" r:id="rId9"/>
    <p:sldId id="269" r:id="rId10"/>
    <p:sldId id="294" r:id="rId11"/>
    <p:sldId id="293" r:id="rId12"/>
    <p:sldId id="290" r:id="rId13"/>
    <p:sldId id="295" r:id="rId14"/>
    <p:sldId id="282" r:id="rId15"/>
  </p:sldIdLst>
  <p:sldSz cx="9144000" cy="5143500" type="screen16x9"/>
  <p:notesSz cx="6858000" cy="9144000"/>
  <p:embeddedFontLst>
    <p:embeddedFont>
      <p:font typeface="Nunito Sans" panose="020B0604020202020204" charset="0"/>
      <p:regular r:id="rId17"/>
      <p:bold r:id="rId18"/>
      <p:italic r:id="rId19"/>
      <p:bold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eorgia" panose="02040502050405020303" pitchFamily="18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30A0"/>
    <a:srgbClr val="AB7A22"/>
    <a:srgbClr val="948D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EA2807-1994-4059-9630-3FD33FE943DE}">
  <a:tblStyle styleId="{C9EA2807-1994-4059-9630-3FD33FE943DE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7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20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8688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1221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90029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2330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Shape 4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306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38564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8677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101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03929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Shape 2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67031"/>
              </a:buClr>
              <a:buSzPct val="100000"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buClr>
                <a:srgbClr val="F67031"/>
              </a:buClr>
              <a:buSzPct val="100000"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buClr>
                <a:srgbClr val="F67031"/>
              </a:buClr>
              <a:buSzPct val="100000"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buClr>
                <a:srgbClr val="F67031"/>
              </a:buClr>
              <a:buSzPct val="100000"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buClr>
                <a:srgbClr val="F67031"/>
              </a:buClr>
              <a:buSzPct val="100000"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buClr>
                <a:srgbClr val="F67031"/>
              </a:buClr>
              <a:buSzPct val="100000"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buClr>
                <a:srgbClr val="F67031"/>
              </a:buClr>
              <a:buSzPct val="100000"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buClr>
                <a:srgbClr val="F67031"/>
              </a:buClr>
              <a:buSzPct val="100000"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buClr>
                <a:srgbClr val="F67031"/>
              </a:buClr>
              <a:buSzPct val="100000"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34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1 column with intro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Shape 4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3090625" y="2004312"/>
            <a:ext cx="5596200" cy="2552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2 columns with intro 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ct val="100000"/>
              <a:buFont typeface="Georgia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100"/>
            </a:lvl1pPr>
            <a:lvl2pPr lvl="1" rtl="0">
              <a:spcBef>
                <a:spcPts val="0"/>
              </a:spcBef>
              <a:buSzPct val="100000"/>
              <a:defRPr sz="1100"/>
            </a:lvl2pPr>
            <a:lvl3pPr lvl="2" rtl="0">
              <a:spcBef>
                <a:spcPts val="0"/>
              </a:spcBef>
              <a:buSzPct val="100000"/>
              <a:defRPr sz="1100"/>
            </a:lvl3pPr>
            <a:lvl4pPr lvl="3" rtl="0">
              <a:spcBef>
                <a:spcPts val="0"/>
              </a:spcBef>
              <a:buSzPct val="100000"/>
              <a:defRPr sz="1100"/>
            </a:lvl4pPr>
            <a:lvl5pPr lvl="4" rtl="0">
              <a:spcBef>
                <a:spcPts val="0"/>
              </a:spcBef>
              <a:buSzPct val="100000"/>
              <a:defRPr sz="1100"/>
            </a:lvl5pPr>
            <a:lvl6pPr lvl="5" rtl="0">
              <a:spcBef>
                <a:spcPts val="0"/>
              </a:spcBef>
              <a:buSzPct val="100000"/>
              <a:defRPr sz="1100"/>
            </a:lvl6pPr>
            <a:lvl7pPr lvl="6" rtl="0">
              <a:spcBef>
                <a:spcPts val="0"/>
              </a:spcBef>
              <a:buSzPct val="100000"/>
              <a:defRPr sz="1100"/>
            </a:lvl7pPr>
            <a:lvl8pPr lvl="7" rtl="0">
              <a:spcBef>
                <a:spcPts val="0"/>
              </a:spcBef>
              <a:buSzPct val="100000"/>
              <a:defRPr sz="1100"/>
            </a:lvl8pPr>
            <a:lvl9pPr lvl="8" rtl="0">
              <a:spcBef>
                <a:spcPts val="0"/>
              </a:spcBef>
              <a:buSzPct val="100000"/>
              <a:defRPr sz="11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3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100"/>
            </a:lvl1pPr>
            <a:lvl2pPr lvl="1" rtl="0">
              <a:spcBef>
                <a:spcPts val="0"/>
              </a:spcBef>
              <a:buSzPct val="100000"/>
              <a:defRPr sz="1100"/>
            </a:lvl2pPr>
            <a:lvl3pPr lvl="2" rtl="0">
              <a:spcBef>
                <a:spcPts val="0"/>
              </a:spcBef>
              <a:buSzPct val="100000"/>
              <a:defRPr sz="1100"/>
            </a:lvl3pPr>
            <a:lvl4pPr lvl="3" rtl="0">
              <a:spcBef>
                <a:spcPts val="0"/>
              </a:spcBef>
              <a:buSzPct val="100000"/>
              <a:defRPr sz="1100"/>
            </a:lvl4pPr>
            <a:lvl5pPr lvl="4" rtl="0">
              <a:spcBef>
                <a:spcPts val="0"/>
              </a:spcBef>
              <a:buSzPct val="100000"/>
              <a:defRPr sz="1100"/>
            </a:lvl5pPr>
            <a:lvl6pPr lvl="5" rtl="0">
              <a:spcBef>
                <a:spcPts val="0"/>
              </a:spcBef>
              <a:buSzPct val="100000"/>
              <a:defRPr sz="1100"/>
            </a:lvl6pPr>
            <a:lvl7pPr lvl="6" rtl="0">
              <a:spcBef>
                <a:spcPts val="0"/>
              </a:spcBef>
              <a:buSzPct val="100000"/>
              <a:defRPr sz="1100"/>
            </a:lvl7pPr>
            <a:lvl8pPr lvl="7" rtl="0">
              <a:spcBef>
                <a:spcPts val="0"/>
              </a:spcBef>
              <a:buSzPct val="100000"/>
              <a:defRPr sz="1100"/>
            </a:lvl8pPr>
            <a:lvl9pPr lvl="8" rtl="0">
              <a:spcBef>
                <a:spcPts val="0"/>
              </a:spcBef>
              <a:buSzPct val="100000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062199" y="575500"/>
            <a:ext cx="2729999" cy="398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100"/>
            </a:lvl1pPr>
            <a:lvl2pPr lvl="1">
              <a:spcBef>
                <a:spcPts val="0"/>
              </a:spcBef>
              <a:buSzPct val="100000"/>
              <a:defRPr sz="1100"/>
            </a:lvl2pPr>
            <a:lvl3pPr lvl="2">
              <a:spcBef>
                <a:spcPts val="0"/>
              </a:spcBef>
              <a:buSzPct val="100000"/>
              <a:defRPr sz="1100"/>
            </a:lvl3pPr>
            <a:lvl4pPr lvl="3">
              <a:spcBef>
                <a:spcPts val="0"/>
              </a:spcBef>
              <a:buSzPct val="100000"/>
              <a:defRPr sz="1100"/>
            </a:lvl4pPr>
            <a:lvl5pPr lvl="4">
              <a:spcBef>
                <a:spcPts val="0"/>
              </a:spcBef>
              <a:buSzPct val="100000"/>
              <a:defRPr sz="1100"/>
            </a:lvl5pPr>
            <a:lvl6pPr lvl="5">
              <a:spcBef>
                <a:spcPts val="0"/>
              </a:spcBef>
              <a:buSzPct val="100000"/>
              <a:defRPr sz="1100"/>
            </a:lvl6pPr>
            <a:lvl7pPr lvl="6">
              <a:spcBef>
                <a:spcPts val="0"/>
              </a:spcBef>
              <a:buSzPct val="100000"/>
              <a:defRPr sz="1100"/>
            </a:lvl7pPr>
            <a:lvl8pPr lvl="7">
              <a:spcBef>
                <a:spcPts val="0"/>
              </a:spcBef>
              <a:buSzPct val="100000"/>
              <a:defRPr sz="1100"/>
            </a:lvl8pPr>
            <a:lvl9pPr lvl="8">
              <a:spcBef>
                <a:spcPts val="0"/>
              </a:spcBef>
              <a:buSzPct val="100000"/>
              <a:defRPr sz="11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5956700" y="575500"/>
            <a:ext cx="2730000" cy="398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100"/>
            </a:lvl1pPr>
            <a:lvl2pPr lvl="1">
              <a:spcBef>
                <a:spcPts val="0"/>
              </a:spcBef>
              <a:buSzPct val="100000"/>
              <a:defRPr sz="1100"/>
            </a:lvl2pPr>
            <a:lvl3pPr lvl="2">
              <a:spcBef>
                <a:spcPts val="0"/>
              </a:spcBef>
              <a:buSzPct val="100000"/>
              <a:defRPr sz="1100"/>
            </a:lvl3pPr>
            <a:lvl4pPr lvl="3">
              <a:spcBef>
                <a:spcPts val="0"/>
              </a:spcBef>
              <a:buSzPct val="100000"/>
              <a:defRPr sz="1100"/>
            </a:lvl4pPr>
            <a:lvl5pPr lvl="4">
              <a:spcBef>
                <a:spcPts val="0"/>
              </a:spcBef>
              <a:buSzPct val="100000"/>
              <a:defRPr sz="1100"/>
            </a:lvl5pPr>
            <a:lvl6pPr lvl="5">
              <a:spcBef>
                <a:spcPts val="0"/>
              </a:spcBef>
              <a:buSzPct val="100000"/>
              <a:defRPr sz="1100"/>
            </a:lvl6pPr>
            <a:lvl7pPr lvl="6">
              <a:spcBef>
                <a:spcPts val="0"/>
              </a:spcBef>
              <a:buSzPct val="100000"/>
              <a:defRPr sz="1100"/>
            </a:lvl7pPr>
            <a:lvl8pPr lvl="7">
              <a:spcBef>
                <a:spcPts val="0"/>
              </a:spcBef>
              <a:buSzPct val="100000"/>
              <a:defRPr sz="1100"/>
            </a:lvl8pPr>
            <a:lvl9pPr lvl="8">
              <a:spcBef>
                <a:spcPts val="0"/>
              </a:spcBef>
              <a:buSzPct val="100000"/>
              <a:defRPr sz="11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Shape 8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600"/>
              </a:spcBef>
              <a:buClr>
                <a:srgbClr val="CCCCCC"/>
              </a:buClr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lnSpc>
                <a:spcPct val="115000"/>
              </a:lnSpc>
              <a:spcBef>
                <a:spcPts val="48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lnSpc>
                <a:spcPct val="115000"/>
              </a:lnSpc>
              <a:spcBef>
                <a:spcPts val="48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lang="en" sz="1000">
              <a:solidFill>
                <a:srgbClr val="CCCCCC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7" r:id="rId5"/>
    <p:sldLayoutId id="2147483659" r:id="rId6"/>
    <p:sldLayoutId id="2147483660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6.jpe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3hj2EpQ4JjM?start=12&amp;end=25" TargetMode="Externa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: Rounded Corners 9"/>
          <p:cNvSpPr/>
          <p:nvPr/>
        </p:nvSpPr>
        <p:spPr>
          <a:xfrm>
            <a:off x="6660366" y="3731172"/>
            <a:ext cx="760144" cy="35867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5366" y="0"/>
            <a:ext cx="4728171" cy="5143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4917" y="0"/>
            <a:ext cx="2640759" cy="5143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7876" y="1474075"/>
            <a:ext cx="1911111" cy="182617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3241" y="1898563"/>
            <a:ext cx="2075746" cy="1548962"/>
          </a:xfrm>
          <a:prstGeom prst="rect">
            <a:avLst/>
          </a:prstGeom>
        </p:spPr>
      </p:pic>
      <p:pic>
        <p:nvPicPr>
          <p:cNvPr id="15362" name="Picture 2" descr="Image result for camera button"/>
          <p:cNvPicPr>
            <a:picLocks noChangeAspect="1" noChangeArrowheads="1"/>
          </p:cNvPicPr>
          <p:nvPr/>
        </p:nvPicPr>
        <p:blipFill>
          <a:blip r:embed="rId8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982" y="3671137"/>
            <a:ext cx="519139" cy="51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315311" y="1061742"/>
            <a:ext cx="5201241" cy="330177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GB" dirty="0" err="1">
                <a:solidFill>
                  <a:srgbClr val="7030A0"/>
                </a:solidFill>
              </a:rPr>
              <a:t>VisuDg</a:t>
            </a:r>
            <a:r>
              <a:rPr lang="en-GB" dirty="0">
                <a:solidFill>
                  <a:srgbClr val="7030A0"/>
                </a:solidFill>
              </a:rPr>
              <a:t> - K</a:t>
            </a:r>
            <a:r>
              <a:rPr lang="fi-FI" dirty="0">
                <a:solidFill>
                  <a:srgbClr val="7030A0"/>
                </a:solidFill>
              </a:rPr>
              <a:t>uvainformaation hyödyntäminen ODA:ssa</a:t>
            </a:r>
            <a:br>
              <a:rPr lang="fi-FI" dirty="0">
                <a:solidFill>
                  <a:srgbClr val="7030A0"/>
                </a:solidFill>
              </a:rPr>
            </a:br>
            <a:br>
              <a:rPr lang="fi-FI" dirty="0">
                <a:solidFill>
                  <a:srgbClr val="7030A0"/>
                </a:solidFill>
              </a:rPr>
            </a:br>
            <a:r>
              <a:rPr lang="fi-FI" sz="2000" b="0" i="1" dirty="0">
                <a:solidFill>
                  <a:srgbClr val="7030A0"/>
                </a:solidFill>
              </a:rPr>
              <a:t>”Kuva kertoo enemmän kuin tuhat sanaa…”</a:t>
            </a:r>
            <a:br>
              <a:rPr lang="fi-FI" sz="1800" b="0" i="1" dirty="0">
                <a:solidFill>
                  <a:srgbClr val="7030A0"/>
                </a:solidFill>
              </a:rPr>
            </a:br>
            <a:br>
              <a:rPr lang="fi-FI" sz="1800" i="1" dirty="0">
                <a:solidFill>
                  <a:srgbClr val="7030A0"/>
                </a:solidFill>
              </a:rPr>
            </a:br>
            <a:br>
              <a:rPr lang="fi-FI" sz="1800" i="1" dirty="0">
                <a:solidFill>
                  <a:srgbClr val="7030A0"/>
                </a:solidFill>
              </a:rPr>
            </a:br>
            <a:br>
              <a:rPr lang="fi-FI" sz="1800" i="1" dirty="0">
                <a:solidFill>
                  <a:srgbClr val="7030A0"/>
                </a:solidFill>
              </a:rPr>
            </a:br>
            <a:br>
              <a:rPr lang="fi-FI" sz="1800" i="1" dirty="0">
                <a:solidFill>
                  <a:srgbClr val="7030A0"/>
                </a:solidFill>
              </a:rPr>
            </a:br>
            <a:br>
              <a:rPr lang="fi-FI" sz="1800" i="1" dirty="0">
                <a:solidFill>
                  <a:srgbClr val="7030A0"/>
                </a:solidFill>
              </a:rPr>
            </a:br>
            <a:r>
              <a:rPr lang="fi-FI" sz="1400" i="1" dirty="0">
                <a:solidFill>
                  <a:srgbClr val="7030A0"/>
                </a:solidFill>
              </a:rPr>
              <a:t>Alec Hellström</a:t>
            </a:r>
            <a:br>
              <a:rPr lang="fi-FI" sz="1400" i="1" dirty="0">
                <a:solidFill>
                  <a:srgbClr val="7030A0"/>
                </a:solidFill>
              </a:rPr>
            </a:br>
            <a:r>
              <a:rPr lang="fi-FI" sz="1400" b="0" i="1" dirty="0">
                <a:solidFill>
                  <a:srgbClr val="7030A0"/>
                </a:solidFill>
              </a:rPr>
              <a:t>eMedi Innovations Oy</a:t>
            </a:r>
            <a:br>
              <a:rPr lang="fi-FI" sz="1400" i="1" dirty="0">
                <a:solidFill>
                  <a:srgbClr val="7030A0"/>
                </a:solidFill>
              </a:rPr>
            </a:br>
            <a:r>
              <a:rPr lang="fi-FI" sz="1400" b="0" i="1" dirty="0">
                <a:solidFill>
                  <a:srgbClr val="7030A0"/>
                </a:solidFill>
              </a:rPr>
              <a:t>alec.hellstrom@laakarihinta.fi</a:t>
            </a:r>
            <a:br>
              <a:rPr lang="fi-FI" sz="1800" i="1" dirty="0">
                <a:solidFill>
                  <a:srgbClr val="7030A0"/>
                </a:solidFill>
              </a:rPr>
            </a:br>
            <a:endParaRPr lang="en" sz="1800" i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10</a:t>
            </a:fld>
            <a:endParaRPr lang="en"/>
          </a:p>
        </p:txBody>
      </p:sp>
      <p:sp>
        <p:nvSpPr>
          <p:cNvPr id="7" name="Shape 104"/>
          <p:cNvSpPr txBox="1">
            <a:spLocks noGrp="1"/>
          </p:cNvSpPr>
          <p:nvPr>
            <p:ph type="title"/>
          </p:nvPr>
        </p:nvSpPr>
        <p:spPr>
          <a:xfrm>
            <a:off x="140931" y="565109"/>
            <a:ext cx="2269759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dirty="0" err="1"/>
              <a:t>Hyödyt</a:t>
            </a:r>
            <a:br>
              <a:rPr lang="en-GB" dirty="0"/>
            </a:br>
            <a:r>
              <a:rPr lang="en-GB" dirty="0"/>
              <a:t>(1)</a:t>
            </a:r>
            <a:endParaRPr lang="en" dirty="0"/>
          </a:p>
        </p:txBody>
      </p:sp>
      <p:sp>
        <p:nvSpPr>
          <p:cNvPr id="14" name="TextBox 13"/>
          <p:cNvSpPr txBox="1"/>
          <p:nvPr/>
        </p:nvSpPr>
        <p:spPr>
          <a:xfrm>
            <a:off x="4992414" y="3318383"/>
            <a:ext cx="35160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Käynnit</a:t>
            </a:r>
            <a: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vastaanotolla</a:t>
            </a:r>
            <a:endParaRPr lang="fi-FI" sz="1100" dirty="0">
              <a:solidFill>
                <a:srgbClr val="7030A0"/>
              </a:solidFill>
              <a:latin typeface="Nunito Sans" panose="020B0604020202020204" charset="0"/>
            </a:endParaRPr>
          </a:p>
        </p:txBody>
      </p:sp>
      <p:pic>
        <p:nvPicPr>
          <p:cNvPr id="11274" name="Picture 10" descr="Image result for medical appointment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1970" y="422056"/>
            <a:ext cx="3800475" cy="25336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16" name="TextBox 15"/>
          <p:cNvSpPr txBox="1"/>
          <p:nvPr/>
        </p:nvSpPr>
        <p:spPr>
          <a:xfrm>
            <a:off x="4992414" y="3974085"/>
            <a:ext cx="3453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Kustannukset</a:t>
            </a:r>
            <a:endParaRPr lang="fi-FI" sz="1100" dirty="0">
              <a:solidFill>
                <a:srgbClr val="7030A0"/>
              </a:solidFill>
              <a:latin typeface="Nunito Sans" panose="020B0604020202020204" charset="0"/>
            </a:endParaRPr>
          </a:p>
        </p:txBody>
      </p:sp>
      <p:pic>
        <p:nvPicPr>
          <p:cNvPr id="11284" name="Picture 20" descr="Image result for down icon"/>
          <p:cNvPicPr>
            <a:picLocks noChangeAspect="1" noChangeArrowheads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3724" y="3318383"/>
            <a:ext cx="1061320" cy="1061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4594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happy patient 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5689" y="658458"/>
            <a:ext cx="5256610" cy="35044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11</a:t>
            </a:fld>
            <a:endParaRPr lang="en"/>
          </a:p>
        </p:txBody>
      </p:sp>
      <p:sp>
        <p:nvSpPr>
          <p:cNvPr id="7" name="Shape 104"/>
          <p:cNvSpPr txBox="1">
            <a:spLocks noGrp="1"/>
          </p:cNvSpPr>
          <p:nvPr>
            <p:ph type="title"/>
          </p:nvPr>
        </p:nvSpPr>
        <p:spPr>
          <a:xfrm>
            <a:off x="140931" y="565109"/>
            <a:ext cx="2269759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dirty="0" err="1"/>
              <a:t>Hyödyt</a:t>
            </a:r>
            <a:br>
              <a:rPr lang="en-GB" dirty="0"/>
            </a:br>
            <a:r>
              <a:rPr lang="en-GB" dirty="0"/>
              <a:t>(2)</a:t>
            </a:r>
            <a:endParaRPr lang="en" dirty="0"/>
          </a:p>
        </p:txBody>
      </p:sp>
      <p:sp>
        <p:nvSpPr>
          <p:cNvPr id="9" name="TextBox 8"/>
          <p:cNvSpPr txBox="1"/>
          <p:nvPr/>
        </p:nvSpPr>
        <p:spPr>
          <a:xfrm>
            <a:off x="3621236" y="3275841"/>
            <a:ext cx="1850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 err="1">
                <a:solidFill>
                  <a:srgbClr val="7030A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unito Sans" panose="020B0604020202020204" charset="0"/>
              </a:rPr>
              <a:t>Potilaskokemus</a:t>
            </a:r>
            <a:r>
              <a:rPr lang="en-GB" sz="1800" b="1" dirty="0">
                <a:solidFill>
                  <a:srgbClr val="7030A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unito Sans" panose="020B0604020202020204" charset="0"/>
              </a:rPr>
              <a:t> </a:t>
            </a:r>
            <a:r>
              <a:rPr lang="en-GB" sz="1800" b="1" dirty="0" err="1">
                <a:solidFill>
                  <a:srgbClr val="7030A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unito Sans" panose="020B0604020202020204" charset="0"/>
              </a:rPr>
              <a:t>ja</a:t>
            </a:r>
            <a:r>
              <a:rPr lang="en-GB" sz="1800" b="1" dirty="0">
                <a:solidFill>
                  <a:srgbClr val="7030A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unito Sans" panose="020B0604020202020204" charset="0"/>
              </a:rPr>
              <a:t> -</a:t>
            </a:r>
            <a:r>
              <a:rPr lang="en-GB" sz="1800" b="1" dirty="0" err="1">
                <a:solidFill>
                  <a:srgbClr val="7030A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Nunito Sans" panose="020B0604020202020204" charset="0"/>
              </a:rPr>
              <a:t>osallisuus</a:t>
            </a:r>
            <a:endParaRPr lang="en-GB" sz="1800" dirty="0">
              <a:solidFill>
                <a:srgbClr val="7030A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Nunito Sans" panose="020B0604020202020204" charset="0"/>
            </a:endParaRPr>
          </a:p>
        </p:txBody>
      </p:sp>
      <p:grpSp>
        <p:nvGrpSpPr>
          <p:cNvPr id="10" name="Shape 475"/>
          <p:cNvGrpSpPr/>
          <p:nvPr/>
        </p:nvGrpSpPr>
        <p:grpSpPr>
          <a:xfrm>
            <a:off x="4264881" y="2733896"/>
            <a:ext cx="430110" cy="482682"/>
            <a:chOff x="5972700" y="2330200"/>
            <a:chExt cx="411625" cy="387275"/>
          </a:xfrm>
        </p:grpSpPr>
        <p:sp>
          <p:nvSpPr>
            <p:cNvPr id="11" name="Shape 476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7030A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2" name="Shape 477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7030A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7637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12</a:t>
            </a:fld>
            <a:endParaRPr lang="en" dirty="0"/>
          </a:p>
        </p:txBody>
      </p:sp>
      <p:sp>
        <p:nvSpPr>
          <p:cNvPr id="7" name="Shape 104"/>
          <p:cNvSpPr txBox="1">
            <a:spLocks noGrp="1"/>
          </p:cNvSpPr>
          <p:nvPr>
            <p:ph type="title"/>
          </p:nvPr>
        </p:nvSpPr>
        <p:spPr>
          <a:xfrm>
            <a:off x="140931" y="565109"/>
            <a:ext cx="2269759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dirty="0" err="1"/>
              <a:t>Mahdolliset</a:t>
            </a:r>
            <a:r>
              <a:rPr lang="en-GB" dirty="0"/>
              <a:t> </a:t>
            </a:r>
            <a:r>
              <a:rPr lang="en-GB" dirty="0" err="1"/>
              <a:t>Haasteet</a:t>
            </a:r>
            <a:endParaRPr lang="en" dirty="0"/>
          </a:p>
        </p:txBody>
      </p:sp>
      <p:sp>
        <p:nvSpPr>
          <p:cNvPr id="5" name="TextBox 4"/>
          <p:cNvSpPr txBox="1"/>
          <p:nvPr/>
        </p:nvSpPr>
        <p:spPr>
          <a:xfrm>
            <a:off x="2879834" y="478221"/>
            <a:ext cx="59488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Kuvanlaatu</a:t>
            </a:r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  <a:t>Use </a:t>
            </a:r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casejen</a:t>
            </a:r>
            <a: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validointi</a:t>
            </a:r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  <a:p>
            <a:endParaRPr lang="en-GB" sz="2400" b="1" dirty="0">
              <a:solidFill>
                <a:srgbClr val="7030A0"/>
              </a:solidFill>
              <a:latin typeface="Nunito Sans" panose="020B0604020202020204" charset="0"/>
            </a:endParaRPr>
          </a:p>
        </p:txBody>
      </p:sp>
      <p:pic>
        <p:nvPicPr>
          <p:cNvPr id="5122" name="Picture 2" descr="Image result for low res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247" y="401764"/>
            <a:ext cx="1982732" cy="113346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mage result for valida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62" y="2645630"/>
            <a:ext cx="1342501" cy="167656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2003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13</a:t>
            </a:fld>
            <a:endParaRPr lang="en"/>
          </a:p>
        </p:txBody>
      </p:sp>
      <p:sp>
        <p:nvSpPr>
          <p:cNvPr id="7" name="Shape 104"/>
          <p:cNvSpPr txBox="1">
            <a:spLocks noGrp="1"/>
          </p:cNvSpPr>
          <p:nvPr>
            <p:ph type="title"/>
          </p:nvPr>
        </p:nvSpPr>
        <p:spPr>
          <a:xfrm>
            <a:off x="140931" y="565109"/>
            <a:ext cx="2269759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dirty="0" err="1"/>
              <a:t>Tulevaisuus</a:t>
            </a:r>
            <a:endParaRPr lang="en" dirty="0"/>
          </a:p>
        </p:txBody>
      </p:sp>
      <p:sp>
        <p:nvSpPr>
          <p:cNvPr id="13" name="TextBox 12"/>
          <p:cNvSpPr txBox="1"/>
          <p:nvPr/>
        </p:nvSpPr>
        <p:spPr>
          <a:xfrm>
            <a:off x="2879834" y="478221"/>
            <a:ext cx="59488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Koneoppimisen</a:t>
            </a:r>
            <a: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hyödyntäminen</a:t>
            </a:r>
            <a: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kuvien</a:t>
            </a:r>
            <a: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analysoinnissa</a:t>
            </a:r>
            <a:endParaRPr lang="fi-FI" sz="2400" b="1" dirty="0">
              <a:solidFill>
                <a:srgbClr val="7030A0"/>
              </a:solidFill>
              <a:latin typeface="Nunito Sans" panose="020B0604020202020204" charset="0"/>
            </a:endParaRPr>
          </a:p>
        </p:txBody>
      </p:sp>
      <p:pic>
        <p:nvPicPr>
          <p:cNvPr id="14338" name="Picture 2" descr="Image result for machine learn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910" y="1309218"/>
            <a:ext cx="1360703" cy="136070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2879834" y="2853561"/>
            <a:ext cx="5948856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Kuvadiagnostiikka</a:t>
            </a:r>
            <a: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älypuhelimeen</a:t>
            </a:r>
            <a: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asennetuista</a:t>
            </a:r>
            <a: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400" b="1" dirty="0" err="1">
                <a:solidFill>
                  <a:srgbClr val="7030A0"/>
                </a:solidFill>
                <a:latin typeface="Nunito Sans" panose="020B0604020202020204" charset="0"/>
              </a:rPr>
              <a:t>lisälaitteista</a:t>
            </a:r>
            <a:br>
              <a:rPr lang="en-GB" sz="2400" b="1" dirty="0">
                <a:solidFill>
                  <a:srgbClr val="7030A0"/>
                </a:solidFill>
                <a:latin typeface="Nunito Sans" panose="020B0604020202020204" charset="0"/>
              </a:rPr>
            </a:br>
            <a:r>
              <a:rPr lang="en-GB" dirty="0">
                <a:solidFill>
                  <a:srgbClr val="7030A0"/>
                </a:solidFill>
                <a:latin typeface="Nunito Sans" panose="020B0604020202020204" charset="0"/>
              </a:rPr>
              <a:t>(</a:t>
            </a:r>
            <a:r>
              <a:rPr lang="en-GB" dirty="0" err="1">
                <a:solidFill>
                  <a:srgbClr val="7030A0"/>
                </a:solidFill>
                <a:latin typeface="Nunito Sans" panose="020B0604020202020204" charset="0"/>
              </a:rPr>
              <a:t>esim</a:t>
            </a:r>
            <a:r>
              <a:rPr lang="en-GB" dirty="0">
                <a:solidFill>
                  <a:srgbClr val="7030A0"/>
                </a:solidFill>
                <a:latin typeface="Nunito Sans" panose="020B0604020202020204" charset="0"/>
              </a:rPr>
              <a:t>. EKG, </a:t>
            </a:r>
            <a:r>
              <a:rPr lang="en-GB" dirty="0" err="1">
                <a:solidFill>
                  <a:srgbClr val="7030A0"/>
                </a:solidFill>
                <a:latin typeface="Nunito Sans" panose="020B0604020202020204" charset="0"/>
              </a:rPr>
              <a:t>dermatoskooppi</a:t>
            </a:r>
            <a:r>
              <a:rPr lang="en-GB" dirty="0">
                <a:solidFill>
                  <a:srgbClr val="7030A0"/>
                </a:solidFill>
                <a:latin typeface="Nunito Sans" panose="020B0604020202020204" charset="0"/>
              </a:rPr>
              <a:t>, </a:t>
            </a:r>
            <a:r>
              <a:rPr lang="en-GB" dirty="0" err="1">
                <a:solidFill>
                  <a:srgbClr val="7030A0"/>
                </a:solidFill>
                <a:latin typeface="Nunito Sans" panose="020B0604020202020204" charset="0"/>
              </a:rPr>
              <a:t>oftalmoskooppi</a:t>
            </a:r>
            <a:r>
              <a:rPr lang="en-GB" dirty="0">
                <a:solidFill>
                  <a:srgbClr val="7030A0"/>
                </a:solidFill>
                <a:latin typeface="Nunito Sans" panose="020B0604020202020204" charset="0"/>
              </a:rPr>
              <a:t>)</a:t>
            </a:r>
            <a:endParaRPr lang="fi-FI" dirty="0">
              <a:solidFill>
                <a:srgbClr val="7030A0"/>
              </a:solidFill>
              <a:latin typeface="Nunito Sans" panose="020B0604020202020204" charset="0"/>
            </a:endParaRPr>
          </a:p>
        </p:txBody>
      </p:sp>
      <p:pic>
        <p:nvPicPr>
          <p:cNvPr id="14340" name="Picture 4" descr="Image result for molescope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880" y="3952551"/>
            <a:ext cx="694228" cy="109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Image result for d ey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3298" y="4004995"/>
            <a:ext cx="1596258" cy="957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704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i-FI" dirty="0"/>
              <a:t>Kiitos!</a:t>
            </a:r>
            <a:endParaRPr lang="en" dirty="0"/>
          </a:p>
        </p:txBody>
      </p:sp>
      <p:sp>
        <p:nvSpPr>
          <p:cNvPr id="483" name="Shape 483"/>
          <p:cNvSpPr txBox="1">
            <a:spLocks noGrp="1"/>
          </p:cNvSpPr>
          <p:nvPr>
            <p:ph type="body" idx="1"/>
          </p:nvPr>
        </p:nvSpPr>
        <p:spPr>
          <a:xfrm>
            <a:off x="3090625" y="207638"/>
            <a:ext cx="5596200" cy="570128"/>
          </a:xfrm>
          <a:prstGeom prst="rect">
            <a:avLst/>
          </a:prstGeom>
          <a:ln>
            <a:solidFill>
              <a:srgbClr val="FFFFFF"/>
            </a:solidFill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fi-FI" sz="2400" dirty="0">
                <a:solidFill>
                  <a:srgbClr val="7030A0"/>
                </a:solidFill>
              </a:rPr>
              <a:t>eMedi Innovations Oy</a:t>
            </a:r>
            <a:br>
              <a:rPr lang="fi-FI" sz="2400" dirty="0">
                <a:solidFill>
                  <a:srgbClr val="7030A0"/>
                </a:solidFill>
              </a:rPr>
            </a:br>
            <a:r>
              <a:rPr lang="fi-FI" sz="2400" dirty="0">
                <a:solidFill>
                  <a:srgbClr val="7030A0"/>
                </a:solidFill>
              </a:rPr>
              <a:t>feat. Joona Rahko</a:t>
            </a:r>
          </a:p>
        </p:txBody>
      </p:sp>
      <p:sp>
        <p:nvSpPr>
          <p:cNvPr id="484" name="Shape 484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14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9500" y="1280101"/>
            <a:ext cx="5694238" cy="36164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i-FI" dirty="0"/>
              <a:t>Ongelma</a:t>
            </a:r>
            <a:endParaRPr lang="en" dirty="0"/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pic>
        <p:nvPicPr>
          <p:cNvPr id="1026" name="Picture 2" descr="Image result for camera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3090690" y="1882034"/>
            <a:ext cx="1322315" cy="132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0" descr="Image result for printer ic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7467" y="1859227"/>
            <a:ext cx="1367930" cy="1367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po box icon vecto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883" y="2066329"/>
            <a:ext cx="1280018" cy="999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hape 91"/>
          <p:cNvSpPr txBox="1">
            <a:spLocks/>
          </p:cNvSpPr>
          <p:nvPr/>
        </p:nvSpPr>
        <p:spPr>
          <a:xfrm>
            <a:off x="2829966" y="356903"/>
            <a:ext cx="5964381" cy="95689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/>
            <a:r>
              <a:rPr lang="fi-FI" sz="3600" b="1" dirty="0">
                <a:solidFill>
                  <a:srgbClr val="7030A0"/>
                </a:solidFill>
              </a:rPr>
              <a:t>Tehottomuus</a:t>
            </a:r>
            <a:endParaRPr lang="fi-FI" b="1" dirty="0">
              <a:solidFill>
                <a:srgbClr val="7030A0"/>
              </a:solidFill>
            </a:endParaRPr>
          </a:p>
        </p:txBody>
      </p:sp>
      <p:sp>
        <p:nvSpPr>
          <p:cNvPr id="8" name="Arrow: Right 7"/>
          <p:cNvSpPr/>
          <p:nvPr/>
        </p:nvSpPr>
        <p:spPr>
          <a:xfrm>
            <a:off x="4542645" y="2294389"/>
            <a:ext cx="658536" cy="553673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8" name="Arrow: Right 17"/>
          <p:cNvSpPr/>
          <p:nvPr/>
        </p:nvSpPr>
        <p:spPr>
          <a:xfrm>
            <a:off x="6706872" y="2294389"/>
            <a:ext cx="658536" cy="553673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9" name="Rectangle 8"/>
          <p:cNvSpPr/>
          <p:nvPr/>
        </p:nvSpPr>
        <p:spPr>
          <a:xfrm>
            <a:off x="3168204" y="3204349"/>
            <a:ext cx="10903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dirty="0">
                <a:solidFill>
                  <a:srgbClr val="7030A0"/>
                </a:solidFill>
              </a:rPr>
              <a:t>Digikamera</a:t>
            </a:r>
            <a:endParaRPr lang="fi-FI" dirty="0"/>
          </a:p>
        </p:txBody>
      </p:sp>
      <p:sp>
        <p:nvSpPr>
          <p:cNvPr id="20" name="Rectangle 19"/>
          <p:cNvSpPr/>
          <p:nvPr/>
        </p:nvSpPr>
        <p:spPr>
          <a:xfrm>
            <a:off x="5515636" y="3227157"/>
            <a:ext cx="8915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>
                <a:solidFill>
                  <a:srgbClr val="7030A0"/>
                </a:solidFill>
              </a:rPr>
              <a:t>Printtaus</a:t>
            </a:r>
            <a:endParaRPr lang="fi-FI" dirty="0"/>
          </a:p>
        </p:txBody>
      </p:sp>
      <p:sp>
        <p:nvSpPr>
          <p:cNvPr id="21" name="Rectangle 20"/>
          <p:cNvSpPr/>
          <p:nvPr/>
        </p:nvSpPr>
        <p:spPr>
          <a:xfrm>
            <a:off x="7902466" y="3204349"/>
            <a:ext cx="5838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>
                <a:solidFill>
                  <a:srgbClr val="7030A0"/>
                </a:solidFill>
              </a:rPr>
              <a:t>Posti</a:t>
            </a:r>
            <a:endParaRPr lang="fi-FI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i-FI" dirty="0"/>
              <a:t>Hackathon</a:t>
            </a:r>
            <a:br>
              <a:rPr lang="fi-FI" dirty="0"/>
            </a:br>
            <a:r>
              <a:rPr lang="fi-FI" dirty="0"/>
              <a:t>Ratkaisu</a:t>
            </a:r>
            <a:endParaRPr lang="en" dirty="0"/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  <p:sp>
        <p:nvSpPr>
          <p:cNvPr id="4" name="Shape 91"/>
          <p:cNvSpPr txBox="1">
            <a:spLocks/>
          </p:cNvSpPr>
          <p:nvPr/>
        </p:nvSpPr>
        <p:spPr>
          <a:xfrm>
            <a:off x="3255888" y="3647552"/>
            <a:ext cx="5964381" cy="4371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fi-FI" sz="2000" i="1" dirty="0">
                <a:solidFill>
                  <a:srgbClr val="7030A0"/>
                </a:solidFill>
              </a:rPr>
              <a:t>”… ja demo kertoo enemmän kuin tuhat kuvaa”</a:t>
            </a:r>
            <a:br>
              <a:rPr lang="fi-FI" sz="2000" i="1" dirty="0">
                <a:solidFill>
                  <a:srgbClr val="7030A0"/>
                </a:solidFill>
              </a:rPr>
            </a:br>
            <a:br>
              <a:rPr lang="fi-FI" sz="2000" i="1" dirty="0">
                <a:solidFill>
                  <a:srgbClr val="7030A0"/>
                </a:solidFill>
              </a:rPr>
            </a:br>
            <a:endParaRPr lang="en" sz="2000" i="1" dirty="0">
              <a:solidFill>
                <a:srgbClr val="7030A0"/>
              </a:solidFill>
            </a:endParaRPr>
          </a:p>
        </p:txBody>
      </p:sp>
      <p:pic>
        <p:nvPicPr>
          <p:cNvPr id="8194" name="Picture 2" descr="Image result for live dem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433" y="457200"/>
            <a:ext cx="4889646" cy="278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8394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i-FI" dirty="0"/>
              <a:t>Hackathon</a:t>
            </a:r>
            <a:br>
              <a:rPr lang="fi-FI" dirty="0"/>
            </a:br>
            <a:r>
              <a:rPr lang="fi-FI" dirty="0"/>
              <a:t>Ratkaisu</a:t>
            </a:r>
            <a:endParaRPr lang="en" dirty="0"/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sp>
        <p:nvSpPr>
          <p:cNvPr id="5" name="Shape 91"/>
          <p:cNvSpPr txBox="1">
            <a:spLocks/>
          </p:cNvSpPr>
          <p:nvPr/>
        </p:nvSpPr>
        <p:spPr>
          <a:xfrm>
            <a:off x="2829966" y="356903"/>
            <a:ext cx="5964381" cy="95689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/>
            <a:r>
              <a:rPr lang="fi-FI" sz="3600" b="1" dirty="0">
                <a:solidFill>
                  <a:srgbClr val="7030A0"/>
                </a:solidFill>
              </a:rPr>
              <a:t>Hypoteesit:</a:t>
            </a:r>
            <a:endParaRPr lang="fi-FI" b="1" dirty="0">
              <a:solidFill>
                <a:srgbClr val="7030A0"/>
              </a:solidFill>
            </a:endParaRPr>
          </a:p>
          <a:p>
            <a:endParaRPr lang="fi-FI" b="1" dirty="0">
              <a:solidFill>
                <a:srgbClr val="7030A0"/>
              </a:solidFill>
            </a:endParaRPr>
          </a:p>
          <a:p>
            <a:endParaRPr lang="fi-FI" b="1" dirty="0">
              <a:solidFill>
                <a:srgbClr val="7030A0"/>
              </a:solidFill>
            </a:endParaRPr>
          </a:p>
          <a:p>
            <a:r>
              <a:rPr lang="fi-FI" b="1" dirty="0">
                <a:solidFill>
                  <a:srgbClr val="7030A0"/>
                </a:solidFill>
              </a:rPr>
              <a:t>1.</a:t>
            </a:r>
            <a:r>
              <a:rPr lang="fi-FI" dirty="0">
                <a:solidFill>
                  <a:srgbClr val="7030A0"/>
                </a:solidFill>
              </a:rPr>
              <a:t> Ammattihenkilöt saavat paremman kokonaiskuvan oireesta.</a:t>
            </a:r>
          </a:p>
          <a:p>
            <a:endParaRPr lang="en-GB" b="1" dirty="0">
              <a:solidFill>
                <a:srgbClr val="7030A0"/>
              </a:solidFill>
            </a:endParaRPr>
          </a:p>
          <a:p>
            <a:r>
              <a:rPr lang="en-GB" b="1" dirty="0">
                <a:solidFill>
                  <a:srgbClr val="7030A0"/>
                </a:solidFill>
              </a:rPr>
              <a:t>2. </a:t>
            </a:r>
            <a:r>
              <a:rPr lang="en-GB" dirty="0" err="1">
                <a:solidFill>
                  <a:srgbClr val="7030A0"/>
                </a:solidFill>
              </a:rPr>
              <a:t>Hyvälaatuinen</a:t>
            </a:r>
            <a:r>
              <a:rPr lang="en-GB" dirty="0">
                <a:solidFill>
                  <a:srgbClr val="7030A0"/>
                </a:solidFill>
              </a:rPr>
              <a:t> </a:t>
            </a:r>
            <a:r>
              <a:rPr lang="en-GB" dirty="0" err="1">
                <a:solidFill>
                  <a:srgbClr val="7030A0"/>
                </a:solidFill>
              </a:rPr>
              <a:t>referenssikuva</a:t>
            </a:r>
            <a:r>
              <a:rPr lang="en-GB" dirty="0">
                <a:solidFill>
                  <a:srgbClr val="7030A0"/>
                </a:solidFill>
              </a:rPr>
              <a:t> </a:t>
            </a:r>
            <a:r>
              <a:rPr lang="en-GB" dirty="0" err="1">
                <a:solidFill>
                  <a:srgbClr val="7030A0"/>
                </a:solidFill>
              </a:rPr>
              <a:t>saattaa</a:t>
            </a:r>
            <a:r>
              <a:rPr lang="en-GB" dirty="0">
                <a:solidFill>
                  <a:srgbClr val="7030A0"/>
                </a:solidFill>
              </a:rPr>
              <a:t> </a:t>
            </a:r>
            <a:r>
              <a:rPr lang="en-GB" dirty="0" err="1">
                <a:solidFill>
                  <a:srgbClr val="7030A0"/>
                </a:solidFill>
              </a:rPr>
              <a:t>tuoda</a:t>
            </a:r>
            <a:r>
              <a:rPr lang="en-GB" dirty="0">
                <a:solidFill>
                  <a:srgbClr val="7030A0"/>
                </a:solidFill>
              </a:rPr>
              <a:t> </a:t>
            </a:r>
            <a:r>
              <a:rPr lang="en-GB" dirty="0" err="1">
                <a:solidFill>
                  <a:srgbClr val="7030A0"/>
                </a:solidFill>
              </a:rPr>
              <a:t>lisäarvoa</a:t>
            </a:r>
            <a:r>
              <a:rPr lang="en-GB" dirty="0">
                <a:solidFill>
                  <a:srgbClr val="7030A0"/>
                </a:solidFill>
              </a:rPr>
              <a:t> </a:t>
            </a:r>
            <a:r>
              <a:rPr lang="en-GB" dirty="0" err="1">
                <a:solidFill>
                  <a:srgbClr val="7030A0"/>
                </a:solidFill>
              </a:rPr>
              <a:t>arvioidessa</a:t>
            </a:r>
            <a:r>
              <a:rPr lang="en-GB" dirty="0">
                <a:solidFill>
                  <a:srgbClr val="7030A0"/>
                </a:solidFill>
              </a:rPr>
              <a:t> </a:t>
            </a:r>
            <a:r>
              <a:rPr lang="en-GB" dirty="0" err="1">
                <a:solidFill>
                  <a:srgbClr val="7030A0"/>
                </a:solidFill>
              </a:rPr>
              <a:t>vaivan</a:t>
            </a:r>
            <a:r>
              <a:rPr lang="en-GB" dirty="0">
                <a:solidFill>
                  <a:srgbClr val="7030A0"/>
                </a:solidFill>
              </a:rPr>
              <a:t> </a:t>
            </a:r>
            <a:r>
              <a:rPr lang="en-GB" dirty="0" err="1">
                <a:solidFill>
                  <a:srgbClr val="7030A0"/>
                </a:solidFill>
              </a:rPr>
              <a:t>kehittymistä</a:t>
            </a:r>
            <a:r>
              <a:rPr lang="en-GB" dirty="0">
                <a:solidFill>
                  <a:srgbClr val="7030A0"/>
                </a:solidFill>
              </a:rPr>
              <a:t>. 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5144" y="4616668"/>
            <a:ext cx="1306568" cy="4782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0122" y="4639953"/>
            <a:ext cx="876465" cy="43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60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140931" y="565109"/>
            <a:ext cx="2269759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i-FI" dirty="0"/>
              <a:t>Sov</a:t>
            </a:r>
            <a:r>
              <a:rPr lang="fi-FI" i="1" dirty="0"/>
              <a:t>e</a:t>
            </a:r>
            <a:r>
              <a:rPr lang="fi-FI" dirty="0"/>
              <a:t>llutuksia</a:t>
            </a:r>
            <a:endParaRPr lang="en" dirty="0"/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pic>
        <p:nvPicPr>
          <p:cNvPr id="4" name="3hj2EpQ4JjM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589068" y="0"/>
            <a:ext cx="6554932" cy="51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178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b="1" dirty="0"/>
              <a:t>152,421</a:t>
            </a:r>
          </a:p>
        </p:txBody>
      </p:sp>
      <p:sp>
        <p:nvSpPr>
          <p:cNvPr id="332" name="Shape 332"/>
          <p:cNvSpPr txBox="1">
            <a:spLocks noGrp="1"/>
          </p:cNvSpPr>
          <p:nvPr>
            <p:ph type="subTitle" idx="4294967295"/>
          </p:nvPr>
        </p:nvSpPr>
        <p:spPr>
          <a:xfrm>
            <a:off x="685800" y="2916253"/>
            <a:ext cx="777240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GB" dirty="0" err="1">
                <a:solidFill>
                  <a:srgbClr val="FFFFFF"/>
                </a:solidFill>
              </a:rPr>
              <a:t>Ihosairauksiin</a:t>
            </a:r>
            <a:r>
              <a:rPr lang="en-GB" dirty="0">
                <a:solidFill>
                  <a:srgbClr val="FFFFFF"/>
                </a:solidFill>
              </a:rPr>
              <a:t> </a:t>
            </a:r>
            <a:r>
              <a:rPr lang="en-GB" dirty="0" err="1">
                <a:solidFill>
                  <a:srgbClr val="FFFFFF"/>
                </a:solidFill>
              </a:rPr>
              <a:t>liittyvää</a:t>
            </a:r>
            <a:r>
              <a:rPr lang="en-GB" dirty="0">
                <a:solidFill>
                  <a:srgbClr val="FFFFFF"/>
                </a:solidFill>
              </a:rPr>
              <a:t> </a:t>
            </a:r>
            <a:r>
              <a:rPr lang="en-GB" dirty="0" err="1">
                <a:solidFill>
                  <a:srgbClr val="FFFFFF"/>
                </a:solidFill>
              </a:rPr>
              <a:t>avohoidon</a:t>
            </a:r>
            <a:r>
              <a:rPr lang="en-GB" dirty="0">
                <a:solidFill>
                  <a:srgbClr val="FFFFFF"/>
                </a:solidFill>
              </a:rPr>
              <a:t> </a:t>
            </a:r>
            <a:r>
              <a:rPr lang="en-GB" dirty="0" err="1">
                <a:solidFill>
                  <a:srgbClr val="FFFFFF"/>
                </a:solidFill>
              </a:rPr>
              <a:t>tk-lääkärikäyntiä</a:t>
            </a:r>
            <a:r>
              <a:rPr lang="en-GB" dirty="0">
                <a:solidFill>
                  <a:srgbClr val="FFFFFF"/>
                </a:solidFill>
              </a:rPr>
              <a:t>, 2012</a:t>
            </a:r>
            <a:br>
              <a:rPr lang="en-GB" dirty="0">
                <a:solidFill>
                  <a:srgbClr val="FFFFFF"/>
                </a:solidFill>
              </a:rPr>
            </a:br>
            <a:br>
              <a:rPr lang="en-GB" i="1" dirty="0">
                <a:solidFill>
                  <a:srgbClr val="FFFFFF"/>
                </a:solidFill>
              </a:rPr>
            </a:br>
            <a:r>
              <a:rPr lang="en-GB" i="1" dirty="0">
                <a:solidFill>
                  <a:srgbClr val="FFFFFF"/>
                </a:solidFill>
              </a:rPr>
              <a:t>THL, </a:t>
            </a:r>
            <a:r>
              <a:rPr lang="en-GB" i="1" dirty="0" err="1">
                <a:solidFill>
                  <a:srgbClr val="FFFFFF"/>
                </a:solidFill>
              </a:rPr>
              <a:t>Perusterveydenhuolto</a:t>
            </a:r>
            <a:r>
              <a:rPr lang="en-GB" i="1" dirty="0">
                <a:solidFill>
                  <a:srgbClr val="FFFFFF"/>
                </a:solidFill>
              </a:rPr>
              <a:t> 2012, </a:t>
            </a:r>
            <a:r>
              <a:rPr lang="en-GB" i="1" dirty="0" err="1">
                <a:solidFill>
                  <a:srgbClr val="FFFFFF"/>
                </a:solidFill>
              </a:rPr>
              <a:t>Tilastoraportti</a:t>
            </a:r>
            <a:r>
              <a:rPr lang="en-GB" i="1" dirty="0">
                <a:solidFill>
                  <a:srgbClr val="FFFFFF"/>
                </a:solidFill>
              </a:rPr>
              <a:t> 29/2013</a:t>
            </a:r>
            <a:endParaRPr lang="en" dirty="0">
              <a:solidFill>
                <a:srgbClr val="FFFFFF"/>
              </a:solidFill>
            </a:endParaRPr>
          </a:p>
        </p:txBody>
      </p:sp>
      <p:sp>
        <p:nvSpPr>
          <p:cNvPr id="333" name="Shape 333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6</a:t>
            </a:fld>
            <a:endParaRPr lang="en"/>
          </a:p>
        </p:txBody>
      </p:sp>
      <p:grpSp>
        <p:nvGrpSpPr>
          <p:cNvPr id="334" name="Shape 334"/>
          <p:cNvGrpSpPr/>
          <p:nvPr/>
        </p:nvGrpSpPr>
        <p:grpSpPr>
          <a:xfrm>
            <a:off x="4193157" y="1338806"/>
            <a:ext cx="757692" cy="549893"/>
            <a:chOff x="3932350" y="3714775"/>
            <a:chExt cx="439650" cy="319075"/>
          </a:xfrm>
        </p:grpSpPr>
        <p:sp>
          <p:nvSpPr>
            <p:cNvPr id="335" name="Shape 335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140931" y="565109"/>
            <a:ext cx="2269759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fi-FI" dirty="0"/>
              <a:t>Sovellutuksia</a:t>
            </a:r>
            <a:br>
              <a:rPr lang="fi-FI" dirty="0"/>
            </a:br>
            <a:r>
              <a:rPr lang="fi-FI" dirty="0"/>
              <a:t>(2)</a:t>
            </a:r>
            <a:endParaRPr lang="en" dirty="0"/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7</a:t>
            </a:fld>
            <a:endParaRPr lang="en"/>
          </a:p>
        </p:txBody>
      </p:sp>
      <p:sp>
        <p:nvSpPr>
          <p:cNvPr id="2" name="TextBox 1"/>
          <p:cNvSpPr txBox="1"/>
          <p:nvPr/>
        </p:nvSpPr>
        <p:spPr>
          <a:xfrm>
            <a:off x="2882277" y="166669"/>
            <a:ext cx="594885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err="1">
                <a:solidFill>
                  <a:srgbClr val="7030A0"/>
                </a:solidFill>
              </a:rPr>
              <a:t>Ihomuutosten</a:t>
            </a:r>
            <a:r>
              <a:rPr lang="en-GB" sz="3600" b="1" dirty="0">
                <a:solidFill>
                  <a:srgbClr val="7030A0"/>
                </a:solidFill>
              </a:rPr>
              <a:t> </a:t>
            </a:r>
            <a:r>
              <a:rPr lang="en-GB" sz="3600" b="1" dirty="0" err="1">
                <a:solidFill>
                  <a:srgbClr val="7030A0"/>
                </a:solidFill>
              </a:rPr>
              <a:t>omaseuranta</a:t>
            </a:r>
            <a:br>
              <a:rPr lang="en-GB" b="1" dirty="0">
                <a:solidFill>
                  <a:srgbClr val="7030A0"/>
                </a:solidFill>
              </a:rPr>
            </a:br>
            <a:endParaRPr lang="en-GB" dirty="0">
              <a:solidFill>
                <a:srgbClr val="7030A0"/>
              </a:solidFill>
            </a:endParaRPr>
          </a:p>
          <a:p>
            <a:pPr marL="457200" indent="-457200">
              <a:buAutoNum type="arabicPeriod"/>
            </a:pPr>
            <a:r>
              <a:rPr lang="en-GB" sz="2000" b="1" dirty="0" err="1">
                <a:solidFill>
                  <a:srgbClr val="7030A0"/>
                </a:solidFill>
              </a:rPr>
              <a:t>Akne</a:t>
            </a:r>
            <a:br>
              <a:rPr lang="en-GB" sz="2000" b="1" dirty="0">
                <a:solidFill>
                  <a:srgbClr val="7030A0"/>
                </a:solidFill>
              </a:rPr>
            </a:br>
            <a:endParaRPr lang="en-GB" sz="2000" b="1" dirty="0">
              <a:solidFill>
                <a:srgbClr val="7030A0"/>
              </a:solidFill>
            </a:endParaRPr>
          </a:p>
          <a:p>
            <a:pPr marL="457200" indent="-457200">
              <a:buAutoNum type="arabicPeriod"/>
            </a:pPr>
            <a:r>
              <a:rPr lang="en-GB" sz="2000" b="1" dirty="0" err="1">
                <a:solidFill>
                  <a:srgbClr val="7030A0"/>
                </a:solidFill>
              </a:rPr>
              <a:t>Luomet</a:t>
            </a:r>
            <a:br>
              <a:rPr lang="en-GB" sz="2000" b="1" dirty="0">
                <a:solidFill>
                  <a:srgbClr val="7030A0"/>
                </a:solidFill>
              </a:rPr>
            </a:br>
            <a:endParaRPr lang="en-GB" sz="2000" b="1" dirty="0">
              <a:solidFill>
                <a:srgbClr val="7030A0"/>
              </a:solidFill>
            </a:endParaRPr>
          </a:p>
          <a:p>
            <a:pPr marL="457200" indent="-457200">
              <a:buAutoNum type="arabicPeriod"/>
            </a:pPr>
            <a:r>
              <a:rPr lang="en-GB" sz="2000" b="1" dirty="0" err="1">
                <a:solidFill>
                  <a:srgbClr val="7030A0"/>
                </a:solidFill>
              </a:rPr>
              <a:t>Kroonisen</a:t>
            </a:r>
            <a:r>
              <a:rPr lang="en-GB" sz="2000" b="1" dirty="0">
                <a:solidFill>
                  <a:srgbClr val="7030A0"/>
                </a:solidFill>
              </a:rPr>
              <a:t> </a:t>
            </a:r>
            <a:r>
              <a:rPr lang="en-GB" sz="2000" b="1" dirty="0" err="1">
                <a:solidFill>
                  <a:srgbClr val="7030A0"/>
                </a:solidFill>
              </a:rPr>
              <a:t>ihohaavat</a:t>
            </a:r>
            <a:endParaRPr lang="en-GB" sz="2000" b="1" dirty="0">
              <a:solidFill>
                <a:srgbClr val="7030A0"/>
              </a:solidFill>
            </a:endParaRPr>
          </a:p>
          <a:p>
            <a:pPr marL="457200" indent="-457200">
              <a:buAutoNum type="arabicPeriod"/>
            </a:pPr>
            <a:endParaRPr lang="en-GB" sz="2000" b="1" dirty="0">
              <a:solidFill>
                <a:srgbClr val="7030A0"/>
              </a:solidFill>
            </a:endParaRPr>
          </a:p>
          <a:p>
            <a:pPr marL="457200" indent="-457200">
              <a:buAutoNum type="arabicPeriod"/>
            </a:pPr>
            <a:r>
              <a:rPr lang="en-GB" sz="2000" b="1" dirty="0" err="1">
                <a:solidFill>
                  <a:srgbClr val="7030A0"/>
                </a:solidFill>
              </a:rPr>
              <a:t>Palovammat</a:t>
            </a:r>
            <a:endParaRPr lang="en-GB" dirty="0"/>
          </a:p>
          <a:p>
            <a:br>
              <a:rPr lang="en-GB" i="1" dirty="0">
                <a:solidFill>
                  <a:srgbClr val="7030A0"/>
                </a:solidFill>
              </a:rPr>
            </a:br>
            <a:r>
              <a:rPr lang="en-GB" sz="1000" i="1" dirty="0">
                <a:solidFill>
                  <a:srgbClr val="7030A0"/>
                </a:solidFill>
              </a:rPr>
              <a:t>Within the realm of dermatology, a few studies have assessed the technological capacity of cell phones to transmit high-quality images and have found that </a:t>
            </a:r>
            <a:r>
              <a:rPr lang="en-GB" sz="1000" b="1" i="1" dirty="0">
                <a:solidFill>
                  <a:srgbClr val="7030A0"/>
                </a:solidFill>
              </a:rPr>
              <a:t>smartphone cameras provide images of adequate resolution to make clinical management recommendations</a:t>
            </a:r>
            <a:r>
              <a:rPr lang="en-GB" sz="1000" i="1" dirty="0">
                <a:solidFill>
                  <a:srgbClr val="7030A0"/>
                </a:solidFill>
              </a:rPr>
              <a:t>”</a:t>
            </a:r>
            <a:br>
              <a:rPr lang="en-GB" sz="1000" dirty="0">
                <a:solidFill>
                  <a:srgbClr val="7030A0"/>
                </a:solidFill>
              </a:rPr>
            </a:br>
            <a:endParaRPr lang="en-GB" sz="1000" i="1" dirty="0">
              <a:solidFill>
                <a:srgbClr val="7030A0"/>
              </a:solidFill>
            </a:endParaRPr>
          </a:p>
          <a:p>
            <a:r>
              <a:rPr lang="en-GB" sz="1000" i="1" dirty="0" err="1">
                <a:solidFill>
                  <a:srgbClr val="7030A0"/>
                </a:solidFill>
              </a:rPr>
              <a:t>Pathipati</a:t>
            </a:r>
            <a:r>
              <a:rPr lang="en-GB" sz="1000" i="1" dirty="0">
                <a:solidFill>
                  <a:srgbClr val="7030A0"/>
                </a:solidFill>
              </a:rPr>
              <a:t> AS et </a:t>
            </a:r>
            <a:r>
              <a:rPr lang="en-GB" sz="1000" i="1" dirty="0" err="1">
                <a:solidFill>
                  <a:srgbClr val="7030A0"/>
                </a:solidFill>
              </a:rPr>
              <a:t>Ko</a:t>
            </a:r>
            <a:r>
              <a:rPr lang="en-GB" sz="1000" i="1" dirty="0">
                <a:solidFill>
                  <a:srgbClr val="7030A0"/>
                </a:solidFill>
              </a:rPr>
              <a:t> JM.</a:t>
            </a:r>
            <a:r>
              <a:rPr lang="en-GB" sz="1000" b="1" i="1" dirty="0">
                <a:solidFill>
                  <a:srgbClr val="7030A0"/>
                </a:solidFill>
              </a:rPr>
              <a:t> </a:t>
            </a:r>
            <a:r>
              <a:rPr lang="en-GB" sz="1000" i="1" dirty="0">
                <a:solidFill>
                  <a:srgbClr val="7030A0"/>
                </a:solidFill>
              </a:rPr>
              <a:t>Implementation and evaluation of Stanford Health Care direct-care </a:t>
            </a:r>
            <a:r>
              <a:rPr lang="en-GB" sz="1000" i="1" dirty="0" err="1">
                <a:solidFill>
                  <a:srgbClr val="7030A0"/>
                </a:solidFill>
              </a:rPr>
              <a:t>teledermatology</a:t>
            </a:r>
            <a:r>
              <a:rPr lang="en-GB" sz="1000" i="1" dirty="0">
                <a:solidFill>
                  <a:srgbClr val="7030A0"/>
                </a:solidFill>
              </a:rPr>
              <a:t> program. SAGE Open Med 2016</a:t>
            </a:r>
          </a:p>
          <a:p>
            <a:endParaRPr lang="fi-FI" sz="1000" dirty="0">
              <a:solidFill>
                <a:srgbClr val="7030A0"/>
              </a:solidFill>
            </a:endParaRPr>
          </a:p>
        </p:txBody>
      </p:sp>
      <p:pic>
        <p:nvPicPr>
          <p:cNvPr id="3076" name="Picture 4" descr="Image result for acn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09" y="1513374"/>
            <a:ext cx="1129468" cy="76748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nevu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6823" y="1844566"/>
            <a:ext cx="1127141" cy="75353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Image result for laskimohaav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19" y="2539835"/>
            <a:ext cx="1036958" cy="71533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Image result for burn wound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146" y="3090033"/>
            <a:ext cx="1159818" cy="78811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0806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solidFill>
            <a:srgbClr val="7030A0"/>
          </a:solidFill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fi-FI" dirty="0"/>
              <a:t>Sovellutuksia(3)</a:t>
            </a:r>
            <a:endParaRPr lang="en" dirty="0"/>
          </a:p>
        </p:txBody>
      </p:sp>
      <p:sp>
        <p:nvSpPr>
          <p:cNvPr id="152" name="Shape 152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8</a:t>
            </a:fld>
            <a:endParaRPr lang="en"/>
          </a:p>
        </p:txBody>
      </p:sp>
      <p:sp>
        <p:nvSpPr>
          <p:cNvPr id="153" name="Shape 153"/>
          <p:cNvSpPr/>
          <p:nvPr/>
        </p:nvSpPr>
        <p:spPr>
          <a:xfrm>
            <a:off x="4891466" y="940381"/>
            <a:ext cx="1800821" cy="173367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S</a:t>
            </a:r>
            <a:r>
              <a:rPr lang="fi-FI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ähköinen oireseuranta.</a:t>
            </a:r>
            <a:endParaRPr lang="en" sz="12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4" name="Shape 154"/>
          <p:cNvSpPr/>
          <p:nvPr/>
        </p:nvSpPr>
        <p:spPr>
          <a:xfrm>
            <a:off x="6755954" y="940381"/>
            <a:ext cx="1800821" cy="1733675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fi-FI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Hoitohenkilök. arvioi etänä tilanteen ja tarpeen v.o. käynnistä </a:t>
            </a:r>
            <a:endParaRPr lang="en" sz="12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55" name="Shape 155"/>
          <p:cNvSpPr/>
          <p:nvPr/>
        </p:nvSpPr>
        <p:spPr>
          <a:xfrm>
            <a:off x="3026979" y="940381"/>
            <a:ext cx="1800821" cy="173367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fi-FI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Hoitopäätös oireen seurannasta </a:t>
            </a:r>
            <a:endParaRPr lang="en" sz="1200" b="1" dirty="0">
              <a:solidFill>
                <a:srgbClr val="FFFFFF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cxnSp>
        <p:nvCxnSpPr>
          <p:cNvPr id="156" name="Shape 156"/>
          <p:cNvCxnSpPr>
            <a:cxnSpLocks/>
          </p:cNvCxnSpPr>
          <p:nvPr/>
        </p:nvCxnSpPr>
        <p:spPr>
          <a:xfrm>
            <a:off x="4473376" y="1780332"/>
            <a:ext cx="54005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med" len="med"/>
            <a:tailEnd type="triangle" w="med" len="med"/>
          </a:ln>
        </p:spPr>
      </p:cxnSp>
      <p:cxnSp>
        <p:nvCxnSpPr>
          <p:cNvPr id="157" name="Shape 157"/>
          <p:cNvCxnSpPr>
            <a:cxnSpLocks/>
          </p:cNvCxnSpPr>
          <p:nvPr/>
        </p:nvCxnSpPr>
        <p:spPr>
          <a:xfrm>
            <a:off x="6442841" y="1780332"/>
            <a:ext cx="4572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oval" w="med" len="med"/>
            <a:tailEnd type="triangle" w="med" len="med"/>
          </a:ln>
        </p:spPr>
      </p:cxnSp>
      <p:sp>
        <p:nvSpPr>
          <p:cNvPr id="5" name="Rectangle: Rounded Corners 4"/>
          <p:cNvSpPr/>
          <p:nvPr/>
        </p:nvSpPr>
        <p:spPr>
          <a:xfrm>
            <a:off x="4756368" y="3000047"/>
            <a:ext cx="2196225" cy="599749"/>
          </a:xfrm>
          <a:prstGeom prst="roundRect">
            <a:avLst/>
          </a:prstGeom>
          <a:solidFill>
            <a:srgbClr val="AB7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 err="1">
                <a:latin typeface="Nunito Sans" panose="020B0604020202020204" charset="0"/>
              </a:rPr>
              <a:t>Sähköiset</a:t>
            </a:r>
            <a:r>
              <a:rPr lang="en-GB" sz="1200" b="1" dirty="0">
                <a:latin typeface="Nunito Sans" panose="020B0604020202020204" charset="0"/>
              </a:rPr>
              <a:t> </a:t>
            </a:r>
            <a:r>
              <a:rPr lang="en-GB" sz="1200" b="1" dirty="0" err="1">
                <a:latin typeface="Nunito Sans" panose="020B0604020202020204" charset="0"/>
              </a:rPr>
              <a:t>lomakkeet</a:t>
            </a:r>
            <a:r>
              <a:rPr lang="en-GB" sz="1200" b="1" dirty="0">
                <a:latin typeface="Nunito Sans" panose="020B0604020202020204" charset="0"/>
              </a:rPr>
              <a:t> </a:t>
            </a:r>
            <a:r>
              <a:rPr lang="en-GB" sz="1200" b="1" dirty="0" err="1">
                <a:latin typeface="Nunito Sans" panose="020B0604020202020204" charset="0"/>
              </a:rPr>
              <a:t>oireen</a:t>
            </a:r>
            <a:r>
              <a:rPr lang="en-GB" sz="1200" b="1" dirty="0">
                <a:latin typeface="Nunito Sans" panose="020B0604020202020204" charset="0"/>
              </a:rPr>
              <a:t> </a:t>
            </a:r>
            <a:r>
              <a:rPr lang="en-GB" sz="1200" b="1" dirty="0" err="1">
                <a:latin typeface="Nunito Sans" panose="020B0604020202020204" charset="0"/>
              </a:rPr>
              <a:t>seurantaan</a:t>
            </a:r>
            <a:endParaRPr lang="fi-FI" sz="1200" b="1" dirty="0">
              <a:latin typeface="Nunito Sans" panose="020B0604020202020204" charset="0"/>
            </a:endParaRPr>
          </a:p>
        </p:txBody>
      </p:sp>
      <p:sp>
        <p:nvSpPr>
          <p:cNvPr id="14" name="Rectangle: Rounded Corners 13"/>
          <p:cNvSpPr/>
          <p:nvPr/>
        </p:nvSpPr>
        <p:spPr>
          <a:xfrm>
            <a:off x="4756368" y="3770279"/>
            <a:ext cx="2196225" cy="544222"/>
          </a:xfrm>
          <a:prstGeom prst="roundRect">
            <a:avLst/>
          </a:prstGeom>
          <a:solidFill>
            <a:srgbClr val="AB7A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 err="1">
                <a:latin typeface="Nunito Sans" panose="020B0604020202020204" charset="0"/>
              </a:rPr>
              <a:t>Kuvien</a:t>
            </a:r>
            <a:r>
              <a:rPr lang="en-GB" sz="1200" b="1" dirty="0">
                <a:latin typeface="Nunito Sans" panose="020B0604020202020204" charset="0"/>
              </a:rPr>
              <a:t> </a:t>
            </a:r>
            <a:r>
              <a:rPr lang="en-GB" sz="1200" b="1" dirty="0" err="1">
                <a:latin typeface="Nunito Sans" panose="020B0604020202020204" charset="0"/>
              </a:rPr>
              <a:t>otto</a:t>
            </a:r>
            <a:r>
              <a:rPr lang="en-GB" sz="1200" b="1" dirty="0">
                <a:latin typeface="Nunito Sans" panose="020B0604020202020204" charset="0"/>
              </a:rPr>
              <a:t> </a:t>
            </a:r>
            <a:r>
              <a:rPr lang="en-GB" sz="1200" b="1" dirty="0" err="1">
                <a:latin typeface="Nunito Sans" panose="020B0604020202020204" charset="0"/>
              </a:rPr>
              <a:t>ja</a:t>
            </a:r>
            <a:r>
              <a:rPr lang="en-GB" sz="1200" b="1" dirty="0">
                <a:latin typeface="Nunito Sans" panose="020B0604020202020204" charset="0"/>
              </a:rPr>
              <a:t> </a:t>
            </a:r>
            <a:r>
              <a:rPr lang="en-GB" sz="1200" b="1" dirty="0" err="1">
                <a:latin typeface="Nunito Sans" panose="020B0604020202020204" charset="0"/>
              </a:rPr>
              <a:t>tallennus</a:t>
            </a:r>
            <a:endParaRPr lang="fi-FI" sz="1200" b="1" dirty="0">
              <a:latin typeface="Nunito Sans" panose="020B060402020202020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176" y="4556500"/>
            <a:ext cx="1946384" cy="4822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8333" y="4581780"/>
            <a:ext cx="876465" cy="431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/>
            <a:r>
              <a:rPr lang="fi-FI" dirty="0"/>
              <a:t>Sovellutuksia</a:t>
            </a:r>
            <a:br>
              <a:rPr lang="fi-FI" dirty="0"/>
            </a:br>
            <a:r>
              <a:rPr lang="fi-FI" dirty="0"/>
              <a:t>(4)</a:t>
            </a:r>
            <a:endParaRPr lang="en" dirty="0"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9</a:t>
            </a:fld>
            <a:endParaRPr lang="en"/>
          </a:p>
        </p:txBody>
      </p:sp>
      <p:grpSp>
        <p:nvGrpSpPr>
          <p:cNvPr id="251" name="Shape 251"/>
          <p:cNvGrpSpPr/>
          <p:nvPr/>
        </p:nvGrpSpPr>
        <p:grpSpPr>
          <a:xfrm>
            <a:off x="2933249" y="1651475"/>
            <a:ext cx="5642452" cy="1906800"/>
            <a:chOff x="2996312" y="1797852"/>
            <a:chExt cx="5549699" cy="1906800"/>
          </a:xfrm>
        </p:grpSpPr>
        <p:sp>
          <p:nvSpPr>
            <p:cNvPr id="254" name="Shape 254"/>
            <p:cNvSpPr/>
            <p:nvPr/>
          </p:nvSpPr>
          <p:spPr>
            <a:xfrm>
              <a:off x="6639211" y="1797852"/>
              <a:ext cx="1906800" cy="190680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</a:pPr>
              <a:r>
                <a:rPr lang="en-GB" dirty="0" err="1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Omaseuranta</a:t>
              </a:r>
              <a:br>
                <a:rPr lang="en-GB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</a:br>
              <a:r>
                <a:rPr lang="en-GB" dirty="0" err="1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Etäseuranta</a:t>
              </a:r>
              <a:endParaRPr lang="en-GB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  <a:p>
              <a:pPr lvl="0" algn="ctr" rtl="0">
                <a:spcBef>
                  <a:spcPts val="0"/>
                </a:spcBef>
              </a:pPr>
              <a:r>
                <a:rPr lang="en-GB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e-</a:t>
              </a:r>
              <a:r>
                <a:rPr lang="en-GB" dirty="0" err="1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Konsultaatio</a:t>
              </a:r>
              <a:endParaRPr lang="en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252" name="Shape 252"/>
            <p:cNvSpPr/>
            <p:nvPr/>
          </p:nvSpPr>
          <p:spPr>
            <a:xfrm>
              <a:off x="2996312" y="1797852"/>
              <a:ext cx="2032888" cy="1906800"/>
            </a:xfrm>
            <a:prstGeom prst="ellipse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fi-FI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Hoidontarpeen</a:t>
              </a:r>
              <a:br>
                <a:rPr lang="fi-FI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</a:br>
              <a:r>
                <a:rPr lang="fi-FI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Arvio</a:t>
              </a:r>
              <a:endParaRPr lang="en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256" name="Shape 256"/>
          <p:cNvSpPr/>
          <p:nvPr/>
        </p:nvSpPr>
        <p:spPr>
          <a:xfrm>
            <a:off x="4701175" y="1518350"/>
            <a:ext cx="2106600" cy="2106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dirty="0">
              <a:solidFill>
                <a:srgbClr val="66666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57" name="Shape 257"/>
          <p:cNvSpPr/>
          <p:nvPr/>
        </p:nvSpPr>
        <p:spPr>
          <a:xfrm>
            <a:off x="4840050" y="1651475"/>
            <a:ext cx="1829100" cy="1829100"/>
          </a:xfrm>
          <a:prstGeom prst="donut">
            <a:avLst>
              <a:gd name="adj" fmla="val 11468"/>
            </a:avLst>
          </a:prstGeom>
          <a:solidFill>
            <a:srgbClr val="EFEFE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0399" y="3865670"/>
            <a:ext cx="1946384" cy="4822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6352" y="2389049"/>
            <a:ext cx="876465" cy="4316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284233" y="274467"/>
            <a:ext cx="498215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b="1" dirty="0" err="1">
                <a:solidFill>
                  <a:srgbClr val="7030A0"/>
                </a:solidFill>
                <a:latin typeface="Nunito Sans" panose="020B0604020202020204" charset="0"/>
              </a:rPr>
              <a:t>Yhdistäminen</a:t>
            </a:r>
            <a:r>
              <a:rPr lang="en-GB" sz="28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800" b="1" dirty="0" err="1">
                <a:solidFill>
                  <a:srgbClr val="7030A0"/>
                </a:solidFill>
                <a:latin typeface="Nunito Sans" panose="020B0604020202020204" charset="0"/>
              </a:rPr>
              <a:t>strukturoituihin</a:t>
            </a:r>
            <a:r>
              <a:rPr lang="en-GB" sz="2800" b="1" dirty="0">
                <a:solidFill>
                  <a:srgbClr val="7030A0"/>
                </a:solidFill>
                <a:latin typeface="Nunito Sans" panose="020B0604020202020204" charset="0"/>
              </a:rPr>
              <a:t> </a:t>
            </a:r>
            <a:r>
              <a:rPr lang="en-GB" sz="2800" b="1" dirty="0" err="1">
                <a:solidFill>
                  <a:srgbClr val="7030A0"/>
                </a:solidFill>
                <a:latin typeface="Nunito Sans" panose="020B0604020202020204" charset="0"/>
              </a:rPr>
              <a:t>oirekyselyyn</a:t>
            </a:r>
            <a:endParaRPr lang="fi-FI" sz="2800" dirty="0">
              <a:latin typeface="Nunito Sans" panose="020B060402020202020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3397" y="3903476"/>
            <a:ext cx="1306568" cy="47822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819</TotalTime>
  <Words>135</Words>
  <Application>Microsoft Office PowerPoint</Application>
  <PresentationFormat>On-screen Show (16:9)</PresentationFormat>
  <Paragraphs>72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Nunito Sans</vt:lpstr>
      <vt:lpstr>Calibri</vt:lpstr>
      <vt:lpstr>Georgia</vt:lpstr>
      <vt:lpstr>Ulysses template</vt:lpstr>
      <vt:lpstr>VisuDg - Kuvainformaation hyödyntäminen ODA:ssa  ”Kuva kertoo enemmän kuin tuhat sanaa…”      Alec Hellström eMedi Innovations Oy alec.hellstrom@laakarihinta.fi </vt:lpstr>
      <vt:lpstr>Ongelma</vt:lpstr>
      <vt:lpstr>Hackathon Ratkaisu</vt:lpstr>
      <vt:lpstr>Hackathon Ratkaisu</vt:lpstr>
      <vt:lpstr>Sovellutuksia</vt:lpstr>
      <vt:lpstr>152,421</vt:lpstr>
      <vt:lpstr>Sovellutuksia (2)</vt:lpstr>
      <vt:lpstr>Sovellutuksia(3)</vt:lpstr>
      <vt:lpstr>Sovellutuksia (4)</vt:lpstr>
      <vt:lpstr>Hyödyt (1)</vt:lpstr>
      <vt:lpstr>Hyödyt (2)</vt:lpstr>
      <vt:lpstr>Mahdolliset Haasteet</vt:lpstr>
      <vt:lpstr>Tulevaisuus</vt:lpstr>
      <vt:lpstr>Kiitos!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Kuvainformaation hyödyntäminen ODA:ssa</dc:title>
  <dc:creator>Alec Hellström</dc:creator>
  <cp:lastModifiedBy>Alec Hellström</cp:lastModifiedBy>
  <cp:revision>65</cp:revision>
  <dcterms:modified xsi:type="dcterms:W3CDTF">2017-05-06T12:37:06Z</dcterms:modified>
</cp:coreProperties>
</file>